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4"/>
  </p:notesMasterIdLst>
  <p:sldIdLst>
    <p:sldId id="256" r:id="rId2"/>
    <p:sldId id="264" r:id="rId3"/>
    <p:sldId id="265" r:id="rId4"/>
    <p:sldId id="267" r:id="rId5"/>
    <p:sldId id="268" r:id="rId6"/>
    <p:sldId id="269" r:id="rId7"/>
    <p:sldId id="270" r:id="rId8"/>
    <p:sldId id="271" r:id="rId9"/>
    <p:sldId id="272" r:id="rId10"/>
    <p:sldId id="273" r:id="rId11"/>
    <p:sldId id="274" r:id="rId12"/>
    <p:sldId id="263"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6" d="100"/>
          <a:sy n="76" d="100"/>
        </p:scale>
        <p:origin x="-1194" y="21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341459-AD34-421F-9258-F53E85B11237}" type="datetimeFigureOut">
              <a:rPr lang="en-US" smtClean="0"/>
              <a:t>5/27/2014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B8338F8-E3E8-4CB5-B5C3-1303C6890ECA}" type="slidenum">
              <a:rPr lang="en-US" smtClean="0"/>
              <a:t>‹#›</a:t>
            </a:fld>
            <a:endParaRPr lang="en-US"/>
          </a:p>
        </p:txBody>
      </p:sp>
    </p:spTree>
    <p:extLst>
      <p:ext uri="{BB962C8B-B14F-4D97-AF65-F5344CB8AC3E}">
        <p14:creationId xmlns:p14="http://schemas.microsoft.com/office/powerpoint/2010/main" val="206271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8338F8-E3E8-4CB5-B5C3-1303C6890ECA}" type="slidenum">
              <a:rPr lang="en-US" smtClean="0"/>
              <a:t>10</a:t>
            </a:fld>
            <a:endParaRPr lang="en-US"/>
          </a:p>
        </p:txBody>
      </p:sp>
    </p:spTree>
    <p:extLst>
      <p:ext uri="{BB962C8B-B14F-4D97-AF65-F5344CB8AC3E}">
        <p14:creationId xmlns:p14="http://schemas.microsoft.com/office/powerpoint/2010/main" val="2353126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1D8BD707-D9CF-40AE-B4C6-C98DA3205C09}" type="datetimeFigureOut">
              <a:rPr lang="en-US" smtClean="0"/>
              <a:pPr/>
              <a:t>5/27/2014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1D8BD707-D9CF-40AE-B4C6-C98DA3205C09}" type="datetimeFigureOut">
              <a:rPr lang="en-US" smtClean="0"/>
              <a:pPr/>
              <a:t>5/27/2014</a:t>
            </a:fld>
            <a:endParaRPr lang="en-US"/>
          </a:p>
        </p:txBody>
      </p:sp>
      <p:sp>
        <p:nvSpPr>
          <p:cNvPr id="9" name="Slide Number Placeholder 8"/>
          <p:cNvSpPr>
            <a:spLocks noGrp="1"/>
          </p:cNvSpPr>
          <p:nvPr>
            <p:ph type="sldNum" sz="quarter" idx="15"/>
          </p:nvPr>
        </p:nvSpPr>
        <p:spPr/>
        <p:txBody>
          <a:bodyPr rtlCol="0"/>
          <a:lstStyle/>
          <a:p>
            <a:fld id="{B6F15528-21DE-4FAA-801E-634DDDAF4B2B}"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1D8BD707-D9CF-40AE-B4C6-C98DA3205C09}" type="datetimeFigureOut">
              <a:rPr lang="en-US" smtClean="0"/>
              <a:pPr/>
              <a:t>5/27/2014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5/27/2014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5/27/2014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1D8BD707-D9CF-40AE-B4C6-C98DA3205C09}" type="datetimeFigureOut">
              <a:rPr lang="en-US" smtClean="0"/>
              <a:pPr/>
              <a:t>5/27/2014</a:t>
            </a:fld>
            <a:endParaRPr lang="en-US"/>
          </a:p>
        </p:txBody>
      </p:sp>
      <p:sp>
        <p:nvSpPr>
          <p:cNvPr id="7" name="Slide Number Placeholder 6"/>
          <p:cNvSpPr>
            <a:spLocks noGrp="1"/>
          </p:cNvSpPr>
          <p:nvPr>
            <p:ph type="sldNum" sz="quarter" idx="11"/>
          </p:nvPr>
        </p:nvSpPr>
        <p:spPr/>
        <p:txBody>
          <a:bodyPr rtlCol="0"/>
          <a:lstStyle/>
          <a:p>
            <a:fld id="{B6F15528-21DE-4FAA-801E-634DDDAF4B2B}"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1D8BD707-D9CF-40AE-B4C6-C98DA3205C09}" type="datetimeFigureOut">
              <a:rPr lang="en-US" smtClean="0"/>
              <a:pPr/>
              <a:t>5/27/2014</a:t>
            </a:fld>
            <a:endParaRPr lang="en-US"/>
          </a:p>
        </p:txBody>
      </p:sp>
      <p:sp>
        <p:nvSpPr>
          <p:cNvPr id="22" name="Slide Number Placeholder 21"/>
          <p:cNvSpPr>
            <a:spLocks noGrp="1"/>
          </p:cNvSpPr>
          <p:nvPr>
            <p:ph type="sldNum" sz="quarter" idx="15"/>
          </p:nvPr>
        </p:nvSpPr>
        <p:spPr/>
        <p:txBody>
          <a:bodyPr rtlCol="0"/>
          <a:lstStyle/>
          <a:p>
            <a:fld id="{B6F15528-21DE-4FAA-801E-634DDDAF4B2B}"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D8BD707-D9CF-40AE-B4C6-C98DA3205C09}" type="datetimeFigureOut">
              <a:rPr lang="en-US" smtClean="0"/>
              <a:pPr/>
              <a:t>5/27/2014</a:t>
            </a:fld>
            <a:endParaRPr lang="en-US"/>
          </a:p>
        </p:txBody>
      </p:sp>
      <p:sp>
        <p:nvSpPr>
          <p:cNvPr id="18" name="Slide Number Placeholder 17"/>
          <p:cNvSpPr>
            <a:spLocks noGrp="1"/>
          </p:cNvSpPr>
          <p:nvPr>
            <p:ph type="sldNum" sz="quarter" idx="11"/>
          </p:nvPr>
        </p:nvSpPr>
        <p:spPr/>
        <p:txBody>
          <a:bodyPr rtlCol="0"/>
          <a:lstStyle/>
          <a:p>
            <a:fld id="{B6F15528-21DE-4FAA-801E-634DDDAF4B2B}"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1D8BD707-D9CF-40AE-B4C6-C98DA3205C09}" type="datetimeFigureOut">
              <a:rPr lang="en-US" smtClean="0"/>
              <a:pPr/>
              <a:t>5/27/2014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hyperlink" Target="http://sokobano.de/wiki"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2514600"/>
            <a:ext cx="7117180" cy="586381"/>
          </a:xfrm>
        </p:spPr>
        <p:txBody>
          <a:bodyPr>
            <a:noAutofit/>
          </a:bodyPr>
          <a:lstStyle/>
          <a:p>
            <a:pPr algn="ctr"/>
            <a:r>
              <a:rPr lang="en-US" sz="4400" dirty="0" smtClean="0"/>
              <a:t>Deadlocks In Mulled</a:t>
            </a:r>
            <a:endParaRPr lang="en-US" sz="4400" dirty="0"/>
          </a:p>
        </p:txBody>
      </p:sp>
      <p:sp>
        <p:nvSpPr>
          <p:cNvPr id="3" name="Subtitle 2"/>
          <p:cNvSpPr>
            <a:spLocks noGrp="1"/>
          </p:cNvSpPr>
          <p:nvPr>
            <p:ph type="subTitle" idx="1"/>
          </p:nvPr>
        </p:nvSpPr>
        <p:spPr>
          <a:xfrm>
            <a:off x="1009442" y="2971800"/>
            <a:ext cx="7601158" cy="2667000"/>
          </a:xfrm>
        </p:spPr>
        <p:txBody>
          <a:bodyPr>
            <a:normAutofit/>
          </a:bodyPr>
          <a:lstStyle/>
          <a:p>
            <a:pPr algn="ctr"/>
            <a:endParaRPr lang="en-US" sz="2800" b="0" dirty="0" smtClean="0">
              <a:solidFill>
                <a:schemeClr val="tx1"/>
              </a:solidFill>
              <a:latin typeface="+mj-lt"/>
              <a:ea typeface="+mj-ea"/>
              <a:cs typeface="Trebuchet MS"/>
            </a:endParaRPr>
          </a:p>
          <a:p>
            <a:pPr algn="ctr"/>
            <a:endParaRPr lang="en-US" sz="2800" b="0" dirty="0" smtClean="0">
              <a:solidFill>
                <a:schemeClr val="tx1"/>
              </a:solidFill>
              <a:latin typeface="+mj-lt"/>
              <a:ea typeface="+mj-ea"/>
              <a:cs typeface="Trebuchet MS"/>
            </a:endParaRPr>
          </a:p>
          <a:p>
            <a:pPr algn="ctr"/>
            <a:endParaRPr lang="en-US" sz="2800" b="0" dirty="0" smtClean="0">
              <a:solidFill>
                <a:schemeClr val="tx1"/>
              </a:solidFill>
              <a:latin typeface="+mj-lt"/>
              <a:ea typeface="+mj-ea"/>
              <a:cs typeface="Trebuchet MS"/>
            </a:endParaRPr>
          </a:p>
          <a:p>
            <a:pPr algn="ctr"/>
            <a:r>
              <a:rPr lang="en-US" sz="2800" b="0" dirty="0" smtClean="0">
                <a:solidFill>
                  <a:schemeClr val="tx1"/>
                </a:solidFill>
                <a:latin typeface="+mj-lt"/>
                <a:ea typeface="+mj-ea"/>
                <a:cs typeface="Trebuchet MS"/>
              </a:rPr>
              <a:t>					     </a:t>
            </a:r>
            <a:r>
              <a:rPr lang="en-US" sz="2800" b="0" dirty="0" err="1" smtClean="0">
                <a:solidFill>
                  <a:schemeClr val="tx1"/>
                </a:solidFill>
                <a:latin typeface="+mj-lt"/>
                <a:ea typeface="+mj-ea"/>
                <a:cs typeface="Trebuchet MS"/>
              </a:rPr>
              <a:t>Vaibhav</a:t>
            </a:r>
            <a:r>
              <a:rPr lang="en-US" sz="2800" b="0" dirty="0" smtClean="0">
                <a:solidFill>
                  <a:schemeClr val="tx1"/>
                </a:solidFill>
                <a:latin typeface="+mj-lt"/>
                <a:ea typeface="+mj-ea"/>
                <a:cs typeface="Trebuchet MS"/>
              </a:rPr>
              <a:t> </a:t>
            </a:r>
            <a:r>
              <a:rPr lang="en-US" sz="2800" b="0" dirty="0">
                <a:solidFill>
                  <a:schemeClr val="tx1"/>
                </a:solidFill>
                <a:latin typeface="+mj-lt"/>
                <a:ea typeface="+mj-ea"/>
                <a:cs typeface="Trebuchet MS"/>
              </a:rPr>
              <a:t>Shah</a:t>
            </a:r>
          </a:p>
          <a:p>
            <a:r>
              <a:rPr lang="en-US" b="0" dirty="0" smtClean="0"/>
              <a:t>					</a:t>
            </a:r>
            <a:endParaRPr lang="en-US" b="0" dirty="0"/>
          </a:p>
        </p:txBody>
      </p:sp>
    </p:spTree>
    <p:extLst>
      <p:ext uri="{BB962C8B-B14F-4D97-AF65-F5344CB8AC3E}">
        <p14:creationId xmlns:p14="http://schemas.microsoft.com/office/powerpoint/2010/main" val="4274204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467600" cy="503238"/>
          </a:xfrm>
        </p:spPr>
        <p:txBody>
          <a:bodyPr>
            <a:normAutofit fontScale="90000"/>
          </a:bodyPr>
          <a:lstStyle/>
          <a:p>
            <a:r>
              <a:rPr lang="en-US" dirty="0" err="1" smtClean="0"/>
              <a:t>Minimin</a:t>
            </a:r>
            <a:r>
              <a:rPr lang="en-US" dirty="0" smtClean="0"/>
              <a:t> </a:t>
            </a:r>
            <a:r>
              <a:rPr lang="en-US" dirty="0" err="1" smtClean="0"/>
              <a:t>Lookahead</a:t>
            </a:r>
            <a:r>
              <a:rPr lang="en-US" dirty="0" smtClean="0"/>
              <a:t> Search</a:t>
            </a:r>
            <a:endParaRPr lang="en-US" dirty="0"/>
          </a:p>
        </p:txBody>
      </p:sp>
      <p:sp>
        <p:nvSpPr>
          <p:cNvPr id="4" name="Content Placeholder 3"/>
          <p:cNvSpPr>
            <a:spLocks noGrp="1"/>
          </p:cNvSpPr>
          <p:nvPr>
            <p:ph sz="quarter" idx="1"/>
          </p:nvPr>
        </p:nvSpPr>
        <p:spPr/>
        <p:txBody>
          <a:bodyPr>
            <a:normAutofit fontScale="92500" lnSpcReduction="20000"/>
          </a:bodyPr>
          <a:lstStyle/>
          <a:p>
            <a:pPr marL="0" indent="0">
              <a:buNone/>
            </a:pPr>
            <a:endParaRPr lang="en-US" dirty="0"/>
          </a:p>
          <a:p>
            <a:pPr marL="0" indent="0">
              <a:buNone/>
            </a:pPr>
            <a:endParaRPr lang="en-US" dirty="0" smtClean="0"/>
          </a:p>
          <a:p>
            <a:pPr marL="0" indent="0">
              <a:buNone/>
            </a:pPr>
            <a:r>
              <a:rPr lang="en-US" dirty="0" smtClean="0"/>
              <a:t>			</a:t>
            </a: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a:p>
          <a:p>
            <a:pPr marL="0" indent="0">
              <a:buNone/>
            </a:pPr>
            <a:r>
              <a:rPr lang="en-US" dirty="0" smtClean="0"/>
              <a:t>         Solvable      	</a:t>
            </a:r>
            <a:r>
              <a:rPr lang="en-US" dirty="0"/>
              <a:t>	</a:t>
            </a:r>
            <a:r>
              <a:rPr lang="en-US" dirty="0" smtClean="0"/>
              <a:t>	      Unsolvable</a:t>
            </a:r>
            <a:endParaRPr lang="en-US" dirty="0"/>
          </a:p>
          <a:p>
            <a:r>
              <a:rPr lang="en-US" dirty="0" smtClean="0"/>
              <a:t>Given a minimum search horizon equal to the maximum of the number of black balls positioned on the two shortest paths between the white ball and goal position plus one; deadlocks can be avoided so that you won’t make the level unsolvable given a solvable state.			</a:t>
            </a:r>
          </a:p>
        </p:txBody>
      </p:sp>
      <p:pic>
        <p:nvPicPr>
          <p:cNvPr id="6151" name="Picture 7" descr="E:\Courses - Spring 2014\CS261 - Problem Solving and Search\Project\Photos\Minimin-Initial.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800" y="762000"/>
            <a:ext cx="2133600" cy="3556000"/>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9" descr="E:\Courses - Spring 2014\CS261 - Problem Solving and Search\Project\Photos\Minimin-Final.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81600" y="762000"/>
            <a:ext cx="2133600" cy="3556000"/>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p:cNvSpPr/>
          <p:nvPr/>
        </p:nvSpPr>
        <p:spPr>
          <a:xfrm>
            <a:off x="3657600" y="2334629"/>
            <a:ext cx="685800" cy="4846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2209800" y="2514600"/>
            <a:ext cx="408140" cy="0"/>
          </a:xfrm>
          <a:prstGeom prst="straightConnector1">
            <a:avLst/>
          </a:prstGeom>
          <a:ln>
            <a:solidFill>
              <a:srgbClr val="FF0000"/>
            </a:solidFill>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0238575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sz="quarter" idx="1"/>
          </p:nvPr>
        </p:nvSpPr>
        <p:spPr/>
        <p:txBody>
          <a:bodyPr/>
          <a:lstStyle/>
          <a:p>
            <a:r>
              <a:rPr lang="en-US" dirty="0" err="1"/>
              <a:t>Cazenave</a:t>
            </a:r>
            <a:r>
              <a:rPr lang="en-US" dirty="0"/>
              <a:t>, Tristan, and Nicolas </a:t>
            </a:r>
            <a:r>
              <a:rPr lang="en-US" dirty="0" err="1"/>
              <a:t>Jouandeau</a:t>
            </a:r>
            <a:r>
              <a:rPr lang="en-US" dirty="0"/>
              <a:t>. "Towards deadlock free Sokoban." (2010</a:t>
            </a:r>
            <a:r>
              <a:rPr lang="en-US" dirty="0" smtClean="0"/>
              <a:t>).</a:t>
            </a:r>
          </a:p>
          <a:p>
            <a:r>
              <a:rPr lang="en-US" dirty="0">
                <a:hlinkClick r:id="rId2"/>
              </a:rPr>
              <a:t>http://</a:t>
            </a:r>
            <a:r>
              <a:rPr lang="en-US" dirty="0" smtClean="0">
                <a:hlinkClick r:id="rId2"/>
              </a:rPr>
              <a:t>sokobano.de/wiki</a:t>
            </a:r>
            <a:endParaRPr lang="en-US" dirty="0" smtClean="0"/>
          </a:p>
          <a:p>
            <a:r>
              <a:rPr lang="en-US" dirty="0" err="1"/>
              <a:t>Junghanns</a:t>
            </a:r>
            <a:r>
              <a:rPr lang="en-US" dirty="0"/>
              <a:t>, Andreas, and Jonathan Schaeffer. "Sokoban: Evaluating standard single-agent search techniques in the presence of deadlock." </a:t>
            </a:r>
            <a:r>
              <a:rPr lang="en-US" i="1" dirty="0"/>
              <a:t>Advances in Artificial Intelligence</a:t>
            </a:r>
            <a:r>
              <a:rPr lang="en-US" dirty="0"/>
              <a:t>. Springer Berlin Heidelberg, 1998. 1-15.</a:t>
            </a:r>
            <a:endParaRPr lang="en-US" dirty="0" smtClean="0"/>
          </a:p>
          <a:p>
            <a:endParaRPr lang="en-US" dirty="0"/>
          </a:p>
        </p:txBody>
      </p:sp>
    </p:spTree>
    <p:extLst>
      <p:ext uri="{BB962C8B-B14F-4D97-AF65-F5344CB8AC3E}">
        <p14:creationId xmlns:p14="http://schemas.microsoft.com/office/powerpoint/2010/main" val="41948353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6200" y="2559546"/>
            <a:ext cx="8686800" cy="3231654"/>
          </a:xfrm>
          <a:prstGeom prst="rect">
            <a:avLst/>
          </a:prstGeom>
          <a:noFill/>
        </p:spPr>
        <p:txBody>
          <a:bodyPr wrap="squar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US" sz="54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Thank You</a:t>
            </a:r>
          </a:p>
          <a:p>
            <a:pPr algn="ctr"/>
            <a:endParaRPr lang="en-US" sz="54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a:p>
            <a:pPr algn="ctr"/>
            <a:r>
              <a:rPr lang="en-US" sz="32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						 Questions?</a:t>
            </a:r>
          </a:p>
          <a:p>
            <a:pPr algn="ctr"/>
            <a:r>
              <a:rPr lang="en-US" sz="32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	</a:t>
            </a:r>
            <a:r>
              <a:rPr lang="en-US" sz="32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					 Comments?</a:t>
            </a:r>
          </a:p>
          <a:p>
            <a:pPr algn="ctr"/>
            <a:r>
              <a:rPr lang="en-US" sz="32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					   Suggestions?</a:t>
            </a:r>
            <a:endParaRPr lang="en-US" sz="32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p:txBody>
      </p:sp>
    </p:spTree>
    <p:extLst>
      <p:ext uri="{BB962C8B-B14F-4D97-AF65-F5344CB8AC3E}">
        <p14:creationId xmlns:p14="http://schemas.microsoft.com/office/powerpoint/2010/main" val="3544863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7467600" cy="808038"/>
          </a:xfrm>
        </p:spPr>
        <p:txBody>
          <a:bodyPr/>
          <a:lstStyle/>
          <a:p>
            <a:r>
              <a:rPr lang="en-US" dirty="0" smtClean="0"/>
              <a:t>Details about the Game(Mulled)</a:t>
            </a:r>
            <a:endParaRPr lang="en-US" dirty="0"/>
          </a:p>
        </p:txBody>
      </p:sp>
      <p:sp>
        <p:nvSpPr>
          <p:cNvPr id="6" name="Content Placeholder 5"/>
          <p:cNvSpPr>
            <a:spLocks noGrp="1"/>
          </p:cNvSpPr>
          <p:nvPr>
            <p:ph sz="quarter" idx="1"/>
          </p:nvPr>
        </p:nvSpPr>
        <p:spPr>
          <a:xfrm>
            <a:off x="457200" y="1600200"/>
            <a:ext cx="5715000" cy="4572000"/>
          </a:xfrm>
        </p:spPr>
        <p:txBody>
          <a:bodyPr>
            <a:normAutofit/>
          </a:bodyPr>
          <a:lstStyle/>
          <a:p>
            <a:r>
              <a:rPr lang="en-US" dirty="0"/>
              <a:t>Objective:- Position the White ball on the goal position in </a:t>
            </a:r>
            <a:r>
              <a:rPr lang="en-US" dirty="0" smtClean="0"/>
              <a:t>minimum number </a:t>
            </a:r>
            <a:r>
              <a:rPr lang="en-US" dirty="0"/>
              <a:t>of steps</a:t>
            </a:r>
            <a:r>
              <a:rPr lang="en-US" dirty="0" smtClean="0"/>
              <a:t>.</a:t>
            </a:r>
          </a:p>
          <a:p>
            <a:pPr marL="0" indent="0">
              <a:buNone/>
            </a:pPr>
            <a:endParaRPr lang="en-US" dirty="0"/>
          </a:p>
          <a:p>
            <a:r>
              <a:rPr lang="en-US" dirty="0"/>
              <a:t>Rules</a:t>
            </a:r>
            <a:r>
              <a:rPr lang="en-US" dirty="0" smtClean="0"/>
              <a:t>:-</a:t>
            </a:r>
            <a:endParaRPr lang="en-US" dirty="0"/>
          </a:p>
          <a:p>
            <a:pPr lvl="1"/>
            <a:r>
              <a:rPr lang="en-US" dirty="0"/>
              <a:t>Only White ball can be moved in one of the 4 directions by one step at a </a:t>
            </a:r>
            <a:r>
              <a:rPr lang="en-US" dirty="0" smtClean="0"/>
              <a:t>time if it’s a legal move.</a:t>
            </a:r>
            <a:endParaRPr lang="en-US" dirty="0"/>
          </a:p>
          <a:p>
            <a:pPr lvl="1"/>
            <a:r>
              <a:rPr lang="en-US" dirty="0"/>
              <a:t>Black balls cannot be moved directly but they can be pushed with the help </a:t>
            </a:r>
            <a:r>
              <a:rPr lang="en-US" dirty="0" smtClean="0"/>
              <a:t>of white </a:t>
            </a:r>
            <a:r>
              <a:rPr lang="en-US" dirty="0"/>
              <a:t>ball.</a:t>
            </a:r>
          </a:p>
          <a:p>
            <a:endParaRPr lang="en-US" dirty="0"/>
          </a:p>
        </p:txBody>
      </p:sp>
      <p:pic>
        <p:nvPicPr>
          <p:cNvPr id="1027" name="Picture 3"/>
          <p:cNvPicPr>
            <a:picLocks noGrp="1" noChangeAspect="1" noChangeArrowheads="1"/>
          </p:cNvPicPr>
          <p:nvPr>
            <p:ph sz="quarter" idx="2"/>
          </p:nvPr>
        </p:nvPicPr>
        <p:blipFill>
          <a:blip r:embed="rId2" cstate="print">
            <a:extLst>
              <a:ext uri="{28A0092B-C50C-407E-A947-70E740481C1C}">
                <a14:useLocalDpi xmlns:a14="http://schemas.microsoft.com/office/drawing/2010/main" val="0"/>
              </a:ext>
            </a:extLst>
          </a:blip>
          <a:srcRect/>
          <a:stretch>
            <a:fillRect/>
          </a:stretch>
        </p:blipFill>
        <p:spPr bwMode="auto">
          <a:xfrm>
            <a:off x="6324600" y="1676400"/>
            <a:ext cx="2365375" cy="3942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31949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Space Model</a:t>
            </a:r>
            <a:endParaRPr lang="en-US" dirty="0"/>
          </a:p>
        </p:txBody>
      </p:sp>
      <p:sp>
        <p:nvSpPr>
          <p:cNvPr id="8" name="Content Placeholder 7"/>
          <p:cNvSpPr>
            <a:spLocks noGrp="1"/>
          </p:cNvSpPr>
          <p:nvPr>
            <p:ph sz="quarter" idx="1"/>
          </p:nvPr>
        </p:nvSpPr>
        <p:spPr>
          <a:xfrm>
            <a:off x="457200" y="1600200"/>
            <a:ext cx="5715000" cy="4572000"/>
          </a:xfrm>
        </p:spPr>
        <p:txBody>
          <a:bodyPr>
            <a:normAutofit lnSpcReduction="10000"/>
          </a:bodyPr>
          <a:lstStyle/>
          <a:p>
            <a:r>
              <a:rPr lang="en-US" dirty="0"/>
              <a:t>Set of States:- A physical configuration of the puzzle</a:t>
            </a:r>
            <a:r>
              <a:rPr lang="en-US" dirty="0" smtClean="0"/>
              <a:t>.</a:t>
            </a:r>
          </a:p>
          <a:p>
            <a:endParaRPr lang="en-US" dirty="0"/>
          </a:p>
          <a:p>
            <a:pPr lvl="0"/>
            <a:r>
              <a:rPr lang="en-US" dirty="0"/>
              <a:t>Operators:- 4 of them namely Left, Right, Up and Down</a:t>
            </a:r>
            <a:r>
              <a:rPr lang="en-US" dirty="0" smtClean="0"/>
              <a:t>.</a:t>
            </a:r>
          </a:p>
          <a:p>
            <a:pPr lvl="0"/>
            <a:endParaRPr lang="en-US" dirty="0"/>
          </a:p>
          <a:p>
            <a:pPr lvl="0"/>
            <a:r>
              <a:rPr lang="en-US" dirty="0"/>
              <a:t>Initial State:- White and black balls placed at random positions with one position marked as Goal</a:t>
            </a:r>
            <a:r>
              <a:rPr lang="en-US" dirty="0" smtClean="0"/>
              <a:t>.</a:t>
            </a:r>
          </a:p>
          <a:p>
            <a:pPr lvl="0"/>
            <a:endParaRPr lang="en-US" dirty="0"/>
          </a:p>
          <a:p>
            <a:pPr lvl="0"/>
            <a:r>
              <a:rPr lang="en-US" dirty="0"/>
              <a:t>Goal State:- White ball is positioned on the goal position. </a:t>
            </a:r>
          </a:p>
          <a:p>
            <a:endParaRPr lang="en-US" dirty="0"/>
          </a:p>
        </p:txBody>
      </p:sp>
      <p:pic>
        <p:nvPicPr>
          <p:cNvPr id="2050" name="Picture 2" descr="E:\Courses - Spring 2014\CS261 - Problem Solving and Search\Project\Photos\Initial-State-Level-3.png"/>
          <p:cNvPicPr>
            <a:picLocks noGrp="1" noChangeAspect="1" noChangeArrowheads="1"/>
          </p:cNvPicPr>
          <p:nvPr>
            <p:ph sz="quarter" idx="2"/>
          </p:nvPr>
        </p:nvPicPr>
        <p:blipFill>
          <a:blip r:embed="rId2" cstate="print">
            <a:extLst>
              <a:ext uri="{28A0092B-C50C-407E-A947-70E740481C1C}">
                <a14:useLocalDpi xmlns:a14="http://schemas.microsoft.com/office/drawing/2010/main" val="0"/>
              </a:ext>
            </a:extLst>
          </a:blip>
          <a:srcRect/>
          <a:stretch>
            <a:fillRect/>
          </a:stretch>
        </p:blipFill>
        <p:spPr bwMode="auto">
          <a:xfrm>
            <a:off x="6400800" y="1219200"/>
            <a:ext cx="13716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E:\Courses - Spring 2014\CS261 - Problem Solving and Search\Project\Photos\Goal-State-Level-3.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16040" y="3962400"/>
            <a:ext cx="1371600" cy="22860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6477000" y="6248400"/>
            <a:ext cx="1371600" cy="369332"/>
          </a:xfrm>
          <a:prstGeom prst="rect">
            <a:avLst/>
          </a:prstGeom>
          <a:noFill/>
        </p:spPr>
        <p:txBody>
          <a:bodyPr wrap="square" rtlCol="0">
            <a:spAutoFit/>
          </a:bodyPr>
          <a:lstStyle/>
          <a:p>
            <a:r>
              <a:rPr lang="en-US" dirty="0" smtClean="0"/>
              <a:t>Goal State</a:t>
            </a:r>
            <a:endParaRPr lang="en-US" dirty="0"/>
          </a:p>
        </p:txBody>
      </p:sp>
      <p:sp>
        <p:nvSpPr>
          <p:cNvPr id="11" name="TextBox 10"/>
          <p:cNvSpPr txBox="1"/>
          <p:nvPr/>
        </p:nvSpPr>
        <p:spPr>
          <a:xfrm>
            <a:off x="6385560" y="3505200"/>
            <a:ext cx="1539240" cy="369332"/>
          </a:xfrm>
          <a:prstGeom prst="rect">
            <a:avLst/>
          </a:prstGeom>
          <a:noFill/>
        </p:spPr>
        <p:txBody>
          <a:bodyPr wrap="square" rtlCol="0">
            <a:spAutoFit/>
          </a:bodyPr>
          <a:lstStyle/>
          <a:p>
            <a:r>
              <a:rPr lang="en-US" dirty="0" smtClean="0"/>
              <a:t>Initial State</a:t>
            </a:r>
            <a:endParaRPr lang="en-US" dirty="0"/>
          </a:p>
        </p:txBody>
      </p:sp>
    </p:spTree>
    <p:extLst>
      <p:ext uri="{BB962C8B-B14F-4D97-AF65-F5344CB8AC3E}">
        <p14:creationId xmlns:p14="http://schemas.microsoft.com/office/powerpoint/2010/main" val="23772846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Solving the Puzzle</a:t>
            </a:r>
          </a:p>
        </p:txBody>
      </p:sp>
      <p:sp>
        <p:nvSpPr>
          <p:cNvPr id="3" name="Content Placeholder 2"/>
          <p:cNvSpPr>
            <a:spLocks noGrp="1"/>
          </p:cNvSpPr>
          <p:nvPr>
            <p:ph sz="quarter" idx="1"/>
          </p:nvPr>
        </p:nvSpPr>
        <p:spPr/>
        <p:txBody>
          <a:bodyPr>
            <a:normAutofit/>
          </a:bodyPr>
          <a:lstStyle/>
          <a:p>
            <a:r>
              <a:rPr lang="en-US" dirty="0" smtClean="0"/>
              <a:t>Approach </a:t>
            </a:r>
            <a:r>
              <a:rPr lang="en-US" dirty="0"/>
              <a:t>1:- Using Breadth-First </a:t>
            </a:r>
            <a:r>
              <a:rPr lang="en-US" dirty="0" smtClean="0"/>
              <a:t>Search(BFS)</a:t>
            </a:r>
            <a:endParaRPr lang="en-US" dirty="0"/>
          </a:p>
          <a:p>
            <a:pPr lvl="1"/>
            <a:r>
              <a:rPr lang="en-US" dirty="0"/>
              <a:t>Was able to solve initial states </a:t>
            </a:r>
            <a:r>
              <a:rPr lang="en-US" dirty="0" err="1" smtClean="0"/>
              <a:t>upto</a:t>
            </a:r>
            <a:r>
              <a:rPr lang="en-US" dirty="0" smtClean="0"/>
              <a:t> </a:t>
            </a:r>
            <a:r>
              <a:rPr lang="en-US" dirty="0"/>
              <a:t>around 100 cells in minutes.</a:t>
            </a:r>
          </a:p>
          <a:p>
            <a:pPr lvl="1"/>
            <a:r>
              <a:rPr lang="en-US" dirty="0" smtClean="0"/>
              <a:t>Gave Out </a:t>
            </a:r>
            <a:r>
              <a:rPr lang="en-US" dirty="0"/>
              <a:t>of Memory error and took too much time for states with more than 100 cells.</a:t>
            </a:r>
          </a:p>
          <a:p>
            <a:endParaRPr lang="en-US" dirty="0" smtClean="0"/>
          </a:p>
          <a:p>
            <a:r>
              <a:rPr lang="en-US" dirty="0" smtClean="0"/>
              <a:t>Approach 2:- </a:t>
            </a:r>
            <a:r>
              <a:rPr lang="en-US" dirty="0"/>
              <a:t>Using </a:t>
            </a:r>
            <a:r>
              <a:rPr lang="en-US" dirty="0" smtClean="0"/>
              <a:t>A*</a:t>
            </a:r>
          </a:p>
          <a:p>
            <a:pPr lvl="1"/>
            <a:r>
              <a:rPr lang="en-US" dirty="0" smtClean="0"/>
              <a:t>Easily able to solve initial states of 200 cells in not more than a minute.</a:t>
            </a:r>
          </a:p>
          <a:p>
            <a:pPr lvl="1"/>
            <a:r>
              <a:rPr lang="en-US" dirty="0" smtClean="0"/>
              <a:t>Very fast and efficient as compared to BFS.</a:t>
            </a:r>
          </a:p>
          <a:p>
            <a:pPr marL="365760" lvl="1" indent="0">
              <a:buNone/>
            </a:pPr>
            <a:endParaRPr lang="en-US" dirty="0"/>
          </a:p>
          <a:p>
            <a:pPr marL="0" indent="0">
              <a:buNone/>
            </a:pPr>
            <a:endParaRPr lang="en-US" dirty="0"/>
          </a:p>
        </p:txBody>
      </p:sp>
    </p:spTree>
    <p:extLst>
      <p:ext uri="{BB962C8B-B14F-4D97-AF65-F5344CB8AC3E}">
        <p14:creationId xmlns:p14="http://schemas.microsoft.com/office/powerpoint/2010/main" val="42406668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Deadlocks</a:t>
            </a:r>
            <a:endParaRPr lang="en-US" dirty="0"/>
          </a:p>
        </p:txBody>
      </p:sp>
      <p:sp>
        <p:nvSpPr>
          <p:cNvPr id="3" name="Content Placeholder 2"/>
          <p:cNvSpPr>
            <a:spLocks noGrp="1"/>
          </p:cNvSpPr>
          <p:nvPr>
            <p:ph sz="quarter" idx="1"/>
          </p:nvPr>
        </p:nvSpPr>
        <p:spPr/>
        <p:txBody>
          <a:bodyPr/>
          <a:lstStyle/>
          <a:p>
            <a:r>
              <a:rPr lang="en-US" dirty="0" smtClean="0"/>
              <a:t>States from which reaching the goal becomes impossible.</a:t>
            </a:r>
          </a:p>
          <a:p>
            <a:endParaRPr lang="en-US" dirty="0" smtClean="0"/>
          </a:p>
          <a:p>
            <a:r>
              <a:rPr lang="en-US" dirty="0" smtClean="0"/>
              <a:t>In Mulled, it is easy to push black balls but much harder to pull them back.</a:t>
            </a:r>
          </a:p>
          <a:p>
            <a:endParaRPr lang="en-US" dirty="0" smtClean="0"/>
          </a:p>
          <a:p>
            <a:r>
              <a:rPr lang="en-US" dirty="0" smtClean="0"/>
              <a:t>Thus the level can get “deadlocked” meaning the level isn’t solvable anymore.</a:t>
            </a:r>
          </a:p>
          <a:p>
            <a:endParaRPr lang="en-US" dirty="0" smtClean="0"/>
          </a:p>
          <a:p>
            <a:r>
              <a:rPr lang="en-US" dirty="0" smtClean="0"/>
              <a:t>Only way out is to undo a movement or to restart the level.</a:t>
            </a:r>
            <a:endParaRPr lang="en-US" dirty="0"/>
          </a:p>
        </p:txBody>
      </p:sp>
    </p:spTree>
    <p:extLst>
      <p:ext uri="{BB962C8B-B14F-4D97-AF65-F5344CB8AC3E}">
        <p14:creationId xmlns:p14="http://schemas.microsoft.com/office/powerpoint/2010/main" val="38591951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Deadlock 1 – Simple Deadlock</a:t>
            </a:r>
            <a:endParaRPr lang="en-US" dirty="0"/>
          </a:p>
        </p:txBody>
      </p:sp>
      <p:sp>
        <p:nvSpPr>
          <p:cNvPr id="3" name="Content Placeholder 2"/>
          <p:cNvSpPr>
            <a:spLocks noGrp="1"/>
          </p:cNvSpPr>
          <p:nvPr>
            <p:ph sz="quarter" idx="1"/>
          </p:nvPr>
        </p:nvSpPr>
        <p:spPr>
          <a:xfrm>
            <a:off x="457200" y="1600200"/>
            <a:ext cx="6019800" cy="4572000"/>
          </a:xfrm>
        </p:spPr>
        <p:txBody>
          <a:bodyPr>
            <a:normAutofit fontScale="92500" lnSpcReduction="20000"/>
          </a:bodyPr>
          <a:lstStyle/>
          <a:p>
            <a:r>
              <a:rPr lang="en-US" dirty="0"/>
              <a:t>Black ball gets positioned on the goal position such that it is immovable in both the directions.</a:t>
            </a:r>
          </a:p>
          <a:p>
            <a:endParaRPr lang="en-US" dirty="0"/>
          </a:p>
          <a:p>
            <a:r>
              <a:rPr lang="en-US" dirty="0" smtClean="0"/>
              <a:t>Avoidance</a:t>
            </a:r>
          </a:p>
          <a:p>
            <a:pPr lvl="1"/>
            <a:r>
              <a:rPr lang="en-US" dirty="0" smtClean="0"/>
              <a:t>Original Rule:- Move in a direction if there is an Available or a Goal cell in that direction.</a:t>
            </a:r>
          </a:p>
          <a:p>
            <a:pPr lvl="1"/>
            <a:endParaRPr lang="en-US" dirty="0" smtClean="0"/>
          </a:p>
          <a:p>
            <a:pPr lvl="1"/>
            <a:r>
              <a:rPr lang="en-US" dirty="0" smtClean="0"/>
              <a:t>Restricted Rule:- Only move in a direction if there is an Available cell or if the Goal cell is adjacent to the white ball. </a:t>
            </a:r>
          </a:p>
          <a:p>
            <a:pPr lvl="1"/>
            <a:endParaRPr lang="en-US" dirty="0"/>
          </a:p>
          <a:p>
            <a:pPr lvl="1"/>
            <a:r>
              <a:rPr lang="en-US" dirty="0" smtClean="0"/>
              <a:t>Also implemented </a:t>
            </a:r>
            <a:r>
              <a:rPr lang="en-US" dirty="0"/>
              <a:t>a </a:t>
            </a:r>
            <a:r>
              <a:rPr lang="en-US" dirty="0" smtClean="0"/>
              <a:t>function to check for the immovability </a:t>
            </a:r>
            <a:r>
              <a:rPr lang="en-US" dirty="0"/>
              <a:t>of black ball on goal</a:t>
            </a:r>
            <a:r>
              <a:rPr lang="en-US" dirty="0" smtClean="0"/>
              <a:t>.</a:t>
            </a:r>
            <a:endParaRPr lang="en-US" dirty="0"/>
          </a:p>
          <a:p>
            <a:pPr marL="365760" lvl="1" indent="0">
              <a:buNone/>
            </a:pPr>
            <a:r>
              <a:rPr lang="en-US" dirty="0" smtClean="0"/>
              <a:t>.</a:t>
            </a:r>
          </a:p>
          <a:p>
            <a:pPr marL="365760" lvl="1" indent="0">
              <a:buNone/>
            </a:pPr>
            <a:r>
              <a:rPr lang="en-US" dirty="0" smtClean="0"/>
              <a:t> </a:t>
            </a:r>
            <a:endParaRPr lang="en-US" dirty="0"/>
          </a:p>
        </p:txBody>
      </p:sp>
      <p:pic>
        <p:nvPicPr>
          <p:cNvPr id="3075" name="Picture 3" descr="E:\Courses - Spring 2014\CS261 - Problem Solving and Search\Project\Photos\Deadlock-1.png"/>
          <p:cNvPicPr>
            <a:picLocks noGrp="1" noChangeAspect="1" noChangeArrowheads="1"/>
          </p:cNvPicPr>
          <p:nvPr>
            <p:ph sz="quarter" idx="2"/>
          </p:nvPr>
        </p:nvPicPr>
        <p:blipFill>
          <a:blip r:embed="rId2" cstate="print">
            <a:extLst>
              <a:ext uri="{28A0092B-C50C-407E-A947-70E740481C1C}">
                <a14:useLocalDpi xmlns:a14="http://schemas.microsoft.com/office/drawing/2010/main" val="0"/>
              </a:ext>
            </a:extLst>
          </a:blip>
          <a:srcRect/>
          <a:stretch>
            <a:fillRect/>
          </a:stretch>
        </p:blipFill>
        <p:spPr bwMode="auto">
          <a:xfrm>
            <a:off x="6550025" y="2057400"/>
            <a:ext cx="2136775" cy="356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5366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Deadlock 2 – Freeze Deadlock</a:t>
            </a:r>
            <a:endParaRPr lang="en-US" dirty="0"/>
          </a:p>
        </p:txBody>
      </p:sp>
      <p:sp>
        <p:nvSpPr>
          <p:cNvPr id="6" name="Content Placeholder 5"/>
          <p:cNvSpPr>
            <a:spLocks noGrp="1"/>
          </p:cNvSpPr>
          <p:nvPr>
            <p:ph sz="quarter" idx="1"/>
          </p:nvPr>
        </p:nvSpPr>
        <p:spPr>
          <a:xfrm>
            <a:off x="457200" y="1600200"/>
            <a:ext cx="6096000" cy="4572000"/>
          </a:xfrm>
        </p:spPr>
        <p:txBody>
          <a:bodyPr>
            <a:normAutofit/>
          </a:bodyPr>
          <a:lstStyle/>
          <a:p>
            <a:r>
              <a:rPr lang="en-US" dirty="0" smtClean="0"/>
              <a:t>White ball gets placed into a cell such that no legal moves are allowed.</a:t>
            </a:r>
          </a:p>
          <a:p>
            <a:endParaRPr lang="en-US" dirty="0"/>
          </a:p>
          <a:p>
            <a:r>
              <a:rPr lang="en-US" dirty="0" smtClean="0"/>
              <a:t>Generally occurs when dealing with multiple white balls.</a:t>
            </a:r>
          </a:p>
          <a:p>
            <a:pPr marL="0" indent="0">
              <a:buNone/>
            </a:pPr>
            <a:endParaRPr lang="en-US" dirty="0" smtClean="0"/>
          </a:p>
          <a:p>
            <a:r>
              <a:rPr lang="en-US" dirty="0" smtClean="0"/>
              <a:t>Not possible with just one white ball unless the initial state already has this deadlock.</a:t>
            </a:r>
          </a:p>
        </p:txBody>
      </p:sp>
      <p:pic>
        <p:nvPicPr>
          <p:cNvPr id="4098" name="Picture 2" descr="E:\Courses - Spring 2014\CS261 - Problem Solving and Search\Project\Photos\Deadlock-2.png"/>
          <p:cNvPicPr>
            <a:picLocks noGrp="1" noChangeAspect="1" noChangeArrowheads="1"/>
          </p:cNvPicPr>
          <p:nvPr>
            <p:ph sz="quarter" idx="2"/>
          </p:nvPr>
        </p:nvPicPr>
        <p:blipFill>
          <a:blip r:embed="rId2" cstate="print">
            <a:extLst>
              <a:ext uri="{28A0092B-C50C-407E-A947-70E740481C1C}">
                <a14:useLocalDpi xmlns:a14="http://schemas.microsoft.com/office/drawing/2010/main" val="0"/>
              </a:ext>
            </a:extLst>
          </a:blip>
          <a:srcRect/>
          <a:stretch>
            <a:fillRect/>
          </a:stretch>
        </p:blipFill>
        <p:spPr bwMode="auto">
          <a:xfrm>
            <a:off x="6626225" y="1899709"/>
            <a:ext cx="2060575" cy="3434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11079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Deadlock 3 – Blocked Goal Deadlock</a:t>
            </a:r>
            <a:endParaRPr lang="en-US" dirty="0"/>
          </a:p>
        </p:txBody>
      </p:sp>
      <p:sp>
        <p:nvSpPr>
          <p:cNvPr id="6" name="Content Placeholder 5"/>
          <p:cNvSpPr>
            <a:spLocks noGrp="1"/>
          </p:cNvSpPr>
          <p:nvPr>
            <p:ph sz="quarter" idx="1"/>
          </p:nvPr>
        </p:nvSpPr>
        <p:spPr>
          <a:xfrm>
            <a:off x="457200" y="1600200"/>
            <a:ext cx="6019800" cy="4572000"/>
          </a:xfrm>
        </p:spPr>
        <p:txBody>
          <a:bodyPr>
            <a:normAutofit fontScale="92500" lnSpcReduction="10000"/>
          </a:bodyPr>
          <a:lstStyle/>
          <a:p>
            <a:r>
              <a:rPr lang="en-US" dirty="0" smtClean="0"/>
              <a:t>All legal neighbors of goal cell are occupied by black balls such that these black balls cannot be moved in any direction except towards the goal which will create deadlock 1. </a:t>
            </a:r>
          </a:p>
          <a:p>
            <a:endParaRPr lang="en-US" dirty="0"/>
          </a:p>
          <a:p>
            <a:r>
              <a:rPr lang="en-US" dirty="0" smtClean="0"/>
              <a:t>Avoidance:-</a:t>
            </a:r>
          </a:p>
          <a:p>
            <a:pPr lvl="1"/>
            <a:r>
              <a:rPr lang="en-US" dirty="0"/>
              <a:t>I</a:t>
            </a:r>
            <a:r>
              <a:rPr lang="en-US" dirty="0" smtClean="0"/>
              <a:t>mplemented </a:t>
            </a:r>
            <a:r>
              <a:rPr lang="en-US" dirty="0"/>
              <a:t>a </a:t>
            </a:r>
            <a:r>
              <a:rPr lang="en-US" dirty="0" smtClean="0"/>
              <a:t>function </a:t>
            </a:r>
            <a:r>
              <a:rPr lang="en-US" dirty="0"/>
              <a:t>for </a:t>
            </a:r>
            <a:r>
              <a:rPr lang="en-US" dirty="0" smtClean="0"/>
              <a:t>testing the immovability </a:t>
            </a:r>
            <a:r>
              <a:rPr lang="en-US" dirty="0"/>
              <a:t>of black </a:t>
            </a:r>
            <a:r>
              <a:rPr lang="en-US" dirty="0" smtClean="0"/>
              <a:t>balls surrounding the </a:t>
            </a:r>
            <a:r>
              <a:rPr lang="en-US" dirty="0"/>
              <a:t>goal</a:t>
            </a:r>
            <a:r>
              <a:rPr lang="en-US" dirty="0" smtClean="0"/>
              <a:t>.</a:t>
            </a:r>
          </a:p>
          <a:p>
            <a:pPr lvl="1"/>
            <a:r>
              <a:rPr lang="en-US" dirty="0" smtClean="0"/>
              <a:t>Function includes normal checking of available cells  in horizontal and vertical direction and hence it involves cheap computation.</a:t>
            </a:r>
            <a:endParaRPr lang="en-US" dirty="0"/>
          </a:p>
          <a:p>
            <a:pPr lvl="1"/>
            <a:endParaRPr lang="en-US" dirty="0"/>
          </a:p>
        </p:txBody>
      </p:sp>
      <p:pic>
        <p:nvPicPr>
          <p:cNvPr id="5122" name="Picture 2" descr="E:\Courses - Spring 2014\CS261 - Problem Solving and Search\Project\Photos\Deadlock-3.png"/>
          <p:cNvPicPr>
            <a:picLocks noGrp="1" noChangeAspect="1" noChangeArrowheads="1"/>
          </p:cNvPicPr>
          <p:nvPr>
            <p:ph sz="quarter" idx="2"/>
          </p:nvPr>
        </p:nvPicPr>
        <p:blipFill>
          <a:blip r:embed="rId2" cstate="print">
            <a:extLst>
              <a:ext uri="{28A0092B-C50C-407E-A947-70E740481C1C}">
                <a14:useLocalDpi xmlns:a14="http://schemas.microsoft.com/office/drawing/2010/main" val="0"/>
              </a:ext>
            </a:extLst>
          </a:blip>
          <a:srcRect/>
          <a:stretch>
            <a:fillRect/>
          </a:stretch>
        </p:blipFill>
        <p:spPr bwMode="auto">
          <a:xfrm>
            <a:off x="6507480" y="1930401"/>
            <a:ext cx="2179320" cy="3632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8161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7467600" cy="487362"/>
          </a:xfrm>
        </p:spPr>
        <p:txBody>
          <a:bodyPr>
            <a:normAutofit fontScale="90000"/>
          </a:bodyPr>
          <a:lstStyle/>
          <a:p>
            <a:r>
              <a:rPr lang="en-US" dirty="0" smtClean="0"/>
              <a:t>Comparison</a:t>
            </a:r>
            <a:endParaRPr lang="en-US" dirty="0"/>
          </a:p>
        </p:txBody>
      </p:sp>
      <p:graphicFrame>
        <p:nvGraphicFramePr>
          <p:cNvPr id="7" name="Content Placeholder 6"/>
          <p:cNvGraphicFramePr>
            <a:graphicFrameLocks noGrp="1"/>
          </p:cNvGraphicFramePr>
          <p:nvPr>
            <p:ph sz="quarter" idx="1"/>
            <p:extLst>
              <p:ext uri="{D42A27DB-BD31-4B8C-83A1-F6EECF244321}">
                <p14:modId xmlns:p14="http://schemas.microsoft.com/office/powerpoint/2010/main" val="929317079"/>
              </p:ext>
            </p:extLst>
          </p:nvPr>
        </p:nvGraphicFramePr>
        <p:xfrm>
          <a:off x="304800" y="838200"/>
          <a:ext cx="8382000" cy="5735320"/>
        </p:xfrm>
        <a:graphic>
          <a:graphicData uri="http://schemas.openxmlformats.org/drawingml/2006/table">
            <a:tbl>
              <a:tblPr firstRow="1" bandRow="1">
                <a:tableStyleId>{5C22544A-7EE6-4342-B048-85BDC9FD1C3A}</a:tableStyleId>
              </a:tblPr>
              <a:tblGrid>
                <a:gridCol w="1676400"/>
                <a:gridCol w="1524000"/>
                <a:gridCol w="1371600"/>
                <a:gridCol w="2209800"/>
                <a:gridCol w="1600200"/>
              </a:tblGrid>
              <a:tr h="1219200">
                <a:tc>
                  <a:txBody>
                    <a:bodyPr/>
                    <a:lstStyle/>
                    <a:p>
                      <a:pPr algn="ctr"/>
                      <a:r>
                        <a:rPr lang="en-US" dirty="0" smtClean="0"/>
                        <a:t>Number of cells</a:t>
                      </a:r>
                      <a:endParaRPr lang="en-US" dirty="0"/>
                    </a:p>
                  </a:txBody>
                  <a:tcPr/>
                </a:tc>
                <a:tc>
                  <a:txBody>
                    <a:bodyPr/>
                    <a:lstStyle/>
                    <a:p>
                      <a:r>
                        <a:rPr lang="en-US" dirty="0" smtClean="0"/>
                        <a:t>#</a:t>
                      </a:r>
                      <a:r>
                        <a:rPr lang="en-US" baseline="0" dirty="0" smtClean="0"/>
                        <a:t> of </a:t>
                      </a:r>
                      <a:r>
                        <a:rPr lang="en-US" dirty="0" smtClean="0"/>
                        <a:t>nodes</a:t>
                      </a:r>
                      <a:r>
                        <a:rPr lang="en-US" baseline="0" dirty="0" smtClean="0"/>
                        <a:t> evaluated by BFS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of nodes</a:t>
                      </a:r>
                      <a:r>
                        <a:rPr lang="en-US" baseline="0" dirty="0" smtClean="0"/>
                        <a:t> evaluated by A*</a:t>
                      </a:r>
                      <a:endParaRPr lang="en-US" dirty="0" smtClean="0"/>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of nodes</a:t>
                      </a:r>
                      <a:r>
                        <a:rPr lang="en-US" baseline="0" dirty="0" smtClean="0"/>
                        <a:t> evaluated by A* with deadlock search</a:t>
                      </a:r>
                      <a:endParaRPr lang="en-US" dirty="0" smtClean="0"/>
                    </a:p>
                  </a:txBody>
                  <a:tcPr/>
                </a:tc>
                <a:tc>
                  <a:txBody>
                    <a:bodyPr/>
                    <a:lstStyle/>
                    <a:p>
                      <a:r>
                        <a:rPr lang="en-US" dirty="0" smtClean="0"/>
                        <a:t>Number</a:t>
                      </a:r>
                      <a:r>
                        <a:rPr lang="en-US" baseline="0" dirty="0" smtClean="0"/>
                        <a:t> of deadlocks identified</a:t>
                      </a:r>
                      <a:endParaRPr lang="en-US" dirty="0"/>
                    </a:p>
                  </a:txBody>
                  <a:tcPr>
                    <a:solidFill>
                      <a:schemeClr val="accent2"/>
                    </a:solidFill>
                  </a:tcPr>
                </a:tc>
              </a:tr>
              <a:tr h="370840">
                <a:tc>
                  <a:txBody>
                    <a:bodyPr/>
                    <a:lstStyle/>
                    <a:p>
                      <a:r>
                        <a:rPr lang="en-US" dirty="0" smtClean="0"/>
                        <a:t>4</a:t>
                      </a:r>
                      <a:endParaRPr lang="en-US" dirty="0"/>
                    </a:p>
                  </a:txBody>
                  <a:tcPr/>
                </a:tc>
                <a:tc>
                  <a:txBody>
                    <a:bodyPr/>
                    <a:lstStyle/>
                    <a:p>
                      <a:r>
                        <a:rPr lang="en-US" dirty="0" smtClean="0"/>
                        <a:t>3</a:t>
                      </a:r>
                      <a:endParaRPr lang="en-US" dirty="0"/>
                    </a:p>
                  </a:txBody>
                  <a:tcPr/>
                </a:tc>
                <a:tc>
                  <a:txBody>
                    <a:bodyPr/>
                    <a:lstStyle/>
                    <a:p>
                      <a:r>
                        <a:rPr lang="en-US" dirty="0" smtClean="0"/>
                        <a:t>3</a:t>
                      </a:r>
                      <a:endParaRPr lang="en-US" dirty="0"/>
                    </a:p>
                  </a:txBody>
                  <a:tcPr/>
                </a:tc>
                <a:tc>
                  <a:txBody>
                    <a:bodyPr/>
                    <a:lstStyle/>
                    <a:p>
                      <a:r>
                        <a:rPr lang="en-US" dirty="0" smtClean="0"/>
                        <a:t>3</a:t>
                      </a:r>
                      <a:endParaRPr lang="en-US" dirty="0"/>
                    </a:p>
                  </a:txBody>
                  <a:tcPr/>
                </a:tc>
                <a:tc>
                  <a:txBody>
                    <a:bodyPr/>
                    <a:lstStyle/>
                    <a:p>
                      <a:r>
                        <a:rPr lang="en-US" dirty="0" smtClean="0"/>
                        <a:t>0</a:t>
                      </a:r>
                      <a:endParaRPr lang="en-US" dirty="0"/>
                    </a:p>
                  </a:txBody>
                  <a:tcPr/>
                </a:tc>
              </a:tr>
              <a:tr h="370840">
                <a:tc>
                  <a:txBody>
                    <a:bodyPr/>
                    <a:lstStyle/>
                    <a:p>
                      <a:r>
                        <a:rPr lang="en-US" dirty="0" smtClean="0"/>
                        <a:t>5</a:t>
                      </a:r>
                      <a:endParaRPr lang="en-US" dirty="0"/>
                    </a:p>
                  </a:txBody>
                  <a:tcPr/>
                </a:tc>
                <a:tc>
                  <a:txBody>
                    <a:bodyPr/>
                    <a:lstStyle/>
                    <a:p>
                      <a:r>
                        <a:rPr lang="en-US" dirty="0" smtClean="0"/>
                        <a:t>3</a:t>
                      </a:r>
                      <a:endParaRPr lang="en-US" dirty="0"/>
                    </a:p>
                  </a:txBody>
                  <a:tcPr/>
                </a:tc>
                <a:tc>
                  <a:txBody>
                    <a:bodyPr/>
                    <a:lstStyle/>
                    <a:p>
                      <a:r>
                        <a:rPr lang="en-US" dirty="0" smtClean="0"/>
                        <a:t>3</a:t>
                      </a:r>
                      <a:endParaRPr lang="en-US" dirty="0"/>
                    </a:p>
                  </a:txBody>
                  <a:tcPr/>
                </a:tc>
                <a:tc>
                  <a:txBody>
                    <a:bodyPr/>
                    <a:lstStyle/>
                    <a:p>
                      <a:r>
                        <a:rPr lang="en-US" dirty="0" smtClean="0"/>
                        <a:t>3</a:t>
                      </a:r>
                      <a:endParaRPr lang="en-US" dirty="0"/>
                    </a:p>
                  </a:txBody>
                  <a:tcPr/>
                </a:tc>
                <a:tc>
                  <a:txBody>
                    <a:bodyPr/>
                    <a:lstStyle/>
                    <a:p>
                      <a:r>
                        <a:rPr lang="en-US" dirty="0" smtClean="0"/>
                        <a:t>0</a:t>
                      </a:r>
                      <a:endParaRPr lang="en-US" dirty="0"/>
                    </a:p>
                  </a:txBody>
                  <a:tcPr/>
                </a:tc>
              </a:tr>
              <a:tr h="370840">
                <a:tc>
                  <a:txBody>
                    <a:bodyPr/>
                    <a:lstStyle/>
                    <a:p>
                      <a:r>
                        <a:rPr lang="en-US" dirty="0" smtClean="0"/>
                        <a:t>10</a:t>
                      </a:r>
                      <a:endParaRPr lang="en-US" dirty="0"/>
                    </a:p>
                  </a:txBody>
                  <a:tcPr/>
                </a:tc>
                <a:tc>
                  <a:txBody>
                    <a:bodyPr/>
                    <a:lstStyle/>
                    <a:p>
                      <a:r>
                        <a:rPr lang="en-US" dirty="0" smtClean="0"/>
                        <a:t>5</a:t>
                      </a:r>
                      <a:endParaRPr lang="en-US" dirty="0"/>
                    </a:p>
                  </a:txBody>
                  <a:tcPr/>
                </a:tc>
                <a:tc>
                  <a:txBody>
                    <a:bodyPr/>
                    <a:lstStyle/>
                    <a:p>
                      <a:r>
                        <a:rPr lang="en-US" dirty="0" smtClean="0"/>
                        <a:t>5</a:t>
                      </a:r>
                      <a:endParaRPr lang="en-US" dirty="0"/>
                    </a:p>
                  </a:txBody>
                  <a:tcPr/>
                </a:tc>
                <a:tc>
                  <a:txBody>
                    <a:bodyPr/>
                    <a:lstStyle/>
                    <a:p>
                      <a:r>
                        <a:rPr lang="en-US" dirty="0" smtClean="0"/>
                        <a:t>5</a:t>
                      </a:r>
                      <a:endParaRPr lang="en-US" dirty="0"/>
                    </a:p>
                  </a:txBody>
                  <a:tcPr/>
                </a:tc>
                <a:tc>
                  <a:txBody>
                    <a:bodyPr/>
                    <a:lstStyle/>
                    <a:p>
                      <a:r>
                        <a:rPr lang="en-US" dirty="0" smtClean="0"/>
                        <a:t>0</a:t>
                      </a:r>
                      <a:endParaRPr lang="en-US" dirty="0"/>
                    </a:p>
                  </a:txBody>
                  <a:tcPr/>
                </a:tc>
              </a:tr>
              <a:tr h="370840">
                <a:tc>
                  <a:txBody>
                    <a:bodyPr/>
                    <a:lstStyle/>
                    <a:p>
                      <a:r>
                        <a:rPr lang="en-US" dirty="0" smtClean="0"/>
                        <a:t>15</a:t>
                      </a:r>
                      <a:endParaRPr lang="en-US" dirty="0"/>
                    </a:p>
                  </a:txBody>
                  <a:tcPr/>
                </a:tc>
                <a:tc>
                  <a:txBody>
                    <a:bodyPr/>
                    <a:lstStyle/>
                    <a:p>
                      <a:r>
                        <a:rPr lang="en-US" dirty="0" smtClean="0"/>
                        <a:t>9</a:t>
                      </a:r>
                      <a:endParaRPr lang="en-US" dirty="0"/>
                    </a:p>
                  </a:txBody>
                  <a:tcPr/>
                </a:tc>
                <a:tc>
                  <a:txBody>
                    <a:bodyPr/>
                    <a:lstStyle/>
                    <a:p>
                      <a:r>
                        <a:rPr lang="en-US" dirty="0" smtClean="0"/>
                        <a:t>8</a:t>
                      </a:r>
                      <a:endParaRPr lang="en-US" dirty="0"/>
                    </a:p>
                  </a:txBody>
                  <a:tcPr/>
                </a:tc>
                <a:tc>
                  <a:txBody>
                    <a:bodyPr/>
                    <a:lstStyle/>
                    <a:p>
                      <a:r>
                        <a:rPr lang="en-US" dirty="0" smtClean="0"/>
                        <a:t>8</a:t>
                      </a:r>
                      <a:endParaRPr lang="en-US" dirty="0"/>
                    </a:p>
                  </a:txBody>
                  <a:tcPr/>
                </a:tc>
                <a:tc>
                  <a:txBody>
                    <a:bodyPr/>
                    <a:lstStyle/>
                    <a:p>
                      <a:r>
                        <a:rPr lang="en-US" dirty="0" smtClean="0"/>
                        <a:t>0</a:t>
                      </a:r>
                      <a:endParaRPr lang="en-US" dirty="0"/>
                    </a:p>
                  </a:txBody>
                  <a:tcPr/>
                </a:tc>
              </a:tr>
              <a:tr h="370840">
                <a:tc>
                  <a:txBody>
                    <a:bodyPr/>
                    <a:lstStyle/>
                    <a:p>
                      <a:r>
                        <a:rPr lang="en-US" dirty="0" smtClean="0"/>
                        <a:t>24</a:t>
                      </a:r>
                      <a:endParaRPr lang="en-US" dirty="0"/>
                    </a:p>
                  </a:txBody>
                  <a:tcPr/>
                </a:tc>
                <a:tc>
                  <a:txBody>
                    <a:bodyPr/>
                    <a:lstStyle/>
                    <a:p>
                      <a:r>
                        <a:rPr lang="en-US" dirty="0" smtClean="0"/>
                        <a:t>12</a:t>
                      </a:r>
                      <a:endParaRPr lang="en-US" dirty="0"/>
                    </a:p>
                  </a:txBody>
                  <a:tcPr/>
                </a:tc>
                <a:tc>
                  <a:txBody>
                    <a:bodyPr/>
                    <a:lstStyle/>
                    <a:p>
                      <a:r>
                        <a:rPr lang="en-US" dirty="0" smtClean="0"/>
                        <a:t>9</a:t>
                      </a:r>
                      <a:endParaRPr lang="en-US" dirty="0"/>
                    </a:p>
                  </a:txBody>
                  <a:tcPr/>
                </a:tc>
                <a:tc>
                  <a:txBody>
                    <a:bodyPr/>
                    <a:lstStyle/>
                    <a:p>
                      <a:r>
                        <a:rPr lang="en-US" dirty="0" smtClean="0"/>
                        <a:t>9</a:t>
                      </a:r>
                      <a:endParaRPr lang="en-US" dirty="0"/>
                    </a:p>
                  </a:txBody>
                  <a:tcPr/>
                </a:tc>
                <a:tc>
                  <a:txBody>
                    <a:bodyPr/>
                    <a:lstStyle/>
                    <a:p>
                      <a:r>
                        <a:rPr lang="en-US" dirty="0" smtClean="0"/>
                        <a:t>0</a:t>
                      </a:r>
                      <a:endParaRPr lang="en-US" dirty="0"/>
                    </a:p>
                  </a:txBody>
                  <a:tcPr/>
                </a:tc>
              </a:tr>
              <a:tr h="370840">
                <a:tc>
                  <a:txBody>
                    <a:bodyPr/>
                    <a:lstStyle/>
                    <a:p>
                      <a:r>
                        <a:rPr lang="en-US" dirty="0" smtClean="0"/>
                        <a:t>24</a:t>
                      </a:r>
                    </a:p>
                    <a:p>
                      <a:r>
                        <a:rPr lang="en-US" dirty="0" smtClean="0"/>
                        <a:t>(Unsolvable)</a:t>
                      </a:r>
                      <a:endParaRPr lang="en-US" dirty="0"/>
                    </a:p>
                  </a:txBody>
                  <a:tcPr/>
                </a:tc>
                <a:tc>
                  <a:txBody>
                    <a:bodyPr/>
                    <a:lstStyle/>
                    <a:p>
                      <a:r>
                        <a:rPr lang="en-US" dirty="0" smtClean="0"/>
                        <a:t>28</a:t>
                      </a:r>
                      <a:endParaRPr lang="en-US" dirty="0"/>
                    </a:p>
                  </a:txBody>
                  <a:tcPr/>
                </a:tc>
                <a:tc>
                  <a:txBody>
                    <a:bodyPr/>
                    <a:lstStyle/>
                    <a:p>
                      <a:r>
                        <a:rPr lang="en-US" dirty="0" smtClean="0"/>
                        <a:t>28</a:t>
                      </a:r>
                      <a:endParaRPr lang="en-US" dirty="0"/>
                    </a:p>
                  </a:txBody>
                  <a:tcPr/>
                </a:tc>
                <a:tc>
                  <a:txBody>
                    <a:bodyPr/>
                    <a:lstStyle/>
                    <a:p>
                      <a:r>
                        <a:rPr lang="en-US" dirty="0" smtClean="0"/>
                        <a:t>13</a:t>
                      </a:r>
                      <a:endParaRPr lang="en-US" dirty="0"/>
                    </a:p>
                  </a:txBody>
                  <a:tcPr/>
                </a:tc>
                <a:tc>
                  <a:txBody>
                    <a:bodyPr/>
                    <a:lstStyle/>
                    <a:p>
                      <a:r>
                        <a:rPr lang="en-US" dirty="0" smtClean="0"/>
                        <a:t>2</a:t>
                      </a:r>
                      <a:endParaRPr lang="en-US" dirty="0"/>
                    </a:p>
                  </a:txBody>
                  <a:tcPr/>
                </a:tc>
              </a:tr>
              <a:tr h="370840">
                <a:tc>
                  <a:txBody>
                    <a:bodyPr/>
                    <a:lstStyle/>
                    <a:p>
                      <a:r>
                        <a:rPr lang="en-US" dirty="0" smtClean="0"/>
                        <a:t>48</a:t>
                      </a:r>
                      <a:endParaRPr lang="en-US" dirty="0"/>
                    </a:p>
                  </a:txBody>
                  <a:tcPr/>
                </a:tc>
                <a:tc>
                  <a:txBody>
                    <a:bodyPr/>
                    <a:lstStyle/>
                    <a:p>
                      <a:r>
                        <a:rPr lang="en-US" dirty="0" smtClean="0"/>
                        <a:t>507</a:t>
                      </a:r>
                      <a:endParaRPr lang="en-US" dirty="0"/>
                    </a:p>
                  </a:txBody>
                  <a:tcPr/>
                </a:tc>
                <a:tc>
                  <a:txBody>
                    <a:bodyPr/>
                    <a:lstStyle/>
                    <a:p>
                      <a:r>
                        <a:rPr lang="en-US" dirty="0" smtClean="0"/>
                        <a:t>68</a:t>
                      </a:r>
                      <a:endParaRPr lang="en-US" dirty="0"/>
                    </a:p>
                  </a:txBody>
                  <a:tcPr/>
                </a:tc>
                <a:tc>
                  <a:txBody>
                    <a:bodyPr/>
                    <a:lstStyle/>
                    <a:p>
                      <a:r>
                        <a:rPr lang="en-US" dirty="0" smtClean="0"/>
                        <a:t>61</a:t>
                      </a:r>
                      <a:endParaRPr lang="en-US" dirty="0"/>
                    </a:p>
                  </a:txBody>
                  <a:tcPr/>
                </a:tc>
                <a:tc>
                  <a:txBody>
                    <a:bodyPr/>
                    <a:lstStyle/>
                    <a:p>
                      <a:r>
                        <a:rPr lang="en-US" dirty="0" smtClean="0"/>
                        <a:t>2</a:t>
                      </a:r>
                      <a:endParaRPr lang="en-US" dirty="0"/>
                    </a:p>
                  </a:txBody>
                  <a:tcPr/>
                </a:tc>
              </a:tr>
              <a:tr h="370840">
                <a:tc>
                  <a:txBody>
                    <a:bodyPr/>
                    <a:lstStyle/>
                    <a:p>
                      <a:r>
                        <a:rPr lang="en-US" dirty="0" smtClean="0"/>
                        <a:t>96</a:t>
                      </a:r>
                      <a:endParaRPr lang="en-US" dirty="0"/>
                    </a:p>
                  </a:txBody>
                  <a:tcPr/>
                </a:tc>
                <a:tc>
                  <a:txBody>
                    <a:bodyPr/>
                    <a:lstStyle/>
                    <a:p>
                      <a:r>
                        <a:rPr lang="en-US" dirty="0" smtClean="0"/>
                        <a:t>371178</a:t>
                      </a:r>
                      <a:endParaRPr lang="en-US" dirty="0"/>
                    </a:p>
                  </a:txBody>
                  <a:tcPr/>
                </a:tc>
                <a:tc>
                  <a:txBody>
                    <a:bodyPr/>
                    <a:lstStyle/>
                    <a:p>
                      <a:r>
                        <a:rPr lang="en-US" dirty="0" smtClean="0"/>
                        <a:t>2060</a:t>
                      </a:r>
                      <a:endParaRPr lang="en-US" dirty="0"/>
                    </a:p>
                  </a:txBody>
                  <a:tcPr/>
                </a:tc>
                <a:tc>
                  <a:txBody>
                    <a:bodyPr/>
                    <a:lstStyle/>
                    <a:p>
                      <a:r>
                        <a:rPr lang="en-US" dirty="0" smtClean="0"/>
                        <a:t>790</a:t>
                      </a:r>
                      <a:endParaRPr lang="en-US" dirty="0"/>
                    </a:p>
                  </a:txBody>
                  <a:tcPr/>
                </a:tc>
                <a:tc>
                  <a:txBody>
                    <a:bodyPr/>
                    <a:lstStyle/>
                    <a:p>
                      <a:r>
                        <a:rPr lang="en-US" dirty="0" smtClean="0"/>
                        <a:t>24</a:t>
                      </a:r>
                      <a:endParaRPr lang="en-US" dirty="0"/>
                    </a:p>
                  </a:txBody>
                  <a:tcPr/>
                </a:tc>
              </a:tr>
              <a:tr h="370840">
                <a:tc>
                  <a:txBody>
                    <a:bodyPr/>
                    <a:lstStyle/>
                    <a:p>
                      <a:r>
                        <a:rPr lang="en-US" dirty="0" smtClean="0"/>
                        <a:t>160</a:t>
                      </a:r>
                      <a:endParaRPr lang="en-US" dirty="0"/>
                    </a:p>
                  </a:txBody>
                  <a:tcPr/>
                </a:tc>
                <a:tc>
                  <a:txBody>
                    <a:bodyPr/>
                    <a:lstStyle/>
                    <a:p>
                      <a:r>
                        <a:rPr lang="en-US" dirty="0" smtClean="0"/>
                        <a:t>Memory</a:t>
                      </a:r>
                      <a:r>
                        <a:rPr lang="en-US" baseline="0" dirty="0" smtClean="0"/>
                        <a:t> Error</a:t>
                      </a:r>
                      <a:endParaRPr lang="en-US" dirty="0"/>
                    </a:p>
                  </a:txBody>
                  <a:tcPr/>
                </a:tc>
                <a:tc>
                  <a:txBody>
                    <a:bodyPr/>
                    <a:lstStyle/>
                    <a:p>
                      <a:r>
                        <a:rPr lang="en-US" dirty="0" smtClean="0"/>
                        <a:t>633</a:t>
                      </a:r>
                      <a:endParaRPr lang="en-US" dirty="0"/>
                    </a:p>
                  </a:txBody>
                  <a:tcPr/>
                </a:tc>
                <a:tc>
                  <a:txBody>
                    <a:bodyPr/>
                    <a:lstStyle/>
                    <a:p>
                      <a:r>
                        <a:rPr lang="en-US" dirty="0" smtClean="0"/>
                        <a:t>496</a:t>
                      </a:r>
                      <a:endParaRPr lang="en-US" dirty="0"/>
                    </a:p>
                  </a:txBody>
                  <a:tcPr/>
                </a:tc>
                <a:tc>
                  <a:txBody>
                    <a:bodyPr/>
                    <a:lstStyle/>
                    <a:p>
                      <a:r>
                        <a:rPr lang="en-US" dirty="0" smtClean="0"/>
                        <a:t>2</a:t>
                      </a:r>
                      <a:endParaRPr lang="en-US" dirty="0"/>
                    </a:p>
                  </a:txBody>
                  <a:tcPr/>
                </a:tc>
              </a:tr>
              <a:tr h="370840">
                <a:tc>
                  <a:txBody>
                    <a:bodyPr/>
                    <a:lstStyle/>
                    <a:p>
                      <a:r>
                        <a:rPr lang="en-US" dirty="0" smtClean="0"/>
                        <a:t>192</a:t>
                      </a:r>
                      <a:endParaRPr lang="en-US" dirty="0"/>
                    </a:p>
                  </a:txBody>
                  <a:tcPr/>
                </a:tc>
                <a:tc>
                  <a:txBody>
                    <a:bodyPr/>
                    <a:lstStyle/>
                    <a:p>
                      <a:r>
                        <a:rPr lang="en-US" dirty="0" smtClean="0"/>
                        <a:t>Memory Error</a:t>
                      </a:r>
                      <a:endParaRPr lang="en-US" dirty="0"/>
                    </a:p>
                  </a:txBody>
                  <a:tcPr/>
                </a:tc>
                <a:tc>
                  <a:txBody>
                    <a:bodyPr/>
                    <a:lstStyle/>
                    <a:p>
                      <a:r>
                        <a:rPr lang="en-US" dirty="0" smtClean="0"/>
                        <a:t>2924</a:t>
                      </a:r>
                      <a:endParaRPr lang="en-US" dirty="0"/>
                    </a:p>
                  </a:txBody>
                  <a:tcPr/>
                </a:tc>
                <a:tc>
                  <a:txBody>
                    <a:bodyPr/>
                    <a:lstStyle/>
                    <a:p>
                      <a:r>
                        <a:rPr lang="en-US" dirty="0" smtClean="0"/>
                        <a:t>1458</a:t>
                      </a:r>
                      <a:endParaRPr lang="en-US" dirty="0"/>
                    </a:p>
                  </a:txBody>
                  <a:tcPr/>
                </a:tc>
                <a:tc>
                  <a:txBody>
                    <a:bodyPr/>
                    <a:lstStyle/>
                    <a:p>
                      <a:r>
                        <a:rPr lang="en-US" dirty="0" smtClean="0"/>
                        <a:t>75</a:t>
                      </a:r>
                      <a:endParaRPr lang="en-US" dirty="0"/>
                    </a:p>
                  </a:txBody>
                  <a:tcPr/>
                </a:tc>
              </a:tr>
            </a:tbl>
          </a:graphicData>
        </a:graphic>
      </p:graphicFrame>
    </p:spTree>
    <p:extLst>
      <p:ext uri="{BB962C8B-B14F-4D97-AF65-F5344CB8AC3E}">
        <p14:creationId xmlns:p14="http://schemas.microsoft.com/office/powerpoint/2010/main" val="212469457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1362</TotalTime>
  <Words>599</Words>
  <Application>Microsoft Office PowerPoint</Application>
  <PresentationFormat>On-screen Show (4:3)</PresentationFormat>
  <Paragraphs>139</Paragraphs>
  <Slides>12</Slides>
  <Notes>1</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Oriel</vt:lpstr>
      <vt:lpstr>Deadlocks In Mulled</vt:lpstr>
      <vt:lpstr>Details about the Game(Mulled)</vt:lpstr>
      <vt:lpstr>Problem Space Model</vt:lpstr>
      <vt:lpstr>Solving the Puzzle</vt:lpstr>
      <vt:lpstr>Deadlocks</vt:lpstr>
      <vt:lpstr>Deadlock 1 – Simple Deadlock</vt:lpstr>
      <vt:lpstr>Deadlock 2 – Freeze Deadlock</vt:lpstr>
      <vt:lpstr>Deadlock 3 – Blocked Goal Deadlock</vt:lpstr>
      <vt:lpstr>Comparison</vt:lpstr>
      <vt:lpstr>Minimin Lookahead Search</vt:lpstr>
      <vt:lpstr>References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 System for Yelp using Collaborative Filtering</dc:title>
  <dc:creator>Aravindan</dc:creator>
  <cp:lastModifiedBy>Vaibhav Shah</cp:lastModifiedBy>
  <cp:revision>178</cp:revision>
  <dcterms:created xsi:type="dcterms:W3CDTF">2006-08-16T00:00:00Z</dcterms:created>
  <dcterms:modified xsi:type="dcterms:W3CDTF">2014-05-28T06:08:25Z</dcterms:modified>
</cp:coreProperties>
</file>

<file path=docProps/thumbnail.jpeg>
</file>